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nva Sans Bold" charset="1" panose="020B0803030501040103"/>
      <p:regular r:id="rId15"/>
    </p:embeddedFont>
    <p:embeddedFont>
      <p:font typeface="Canva Sans" charset="1" panose="020B0503030501040103"/>
      <p:regular r:id="rId16"/>
    </p:embeddedFont>
    <p:embeddedFont>
      <p:font typeface="Anton" charset="1" panose="00000500000000000000"/>
      <p:regular r:id="rId17"/>
    </p:embeddedFont>
    <p:embeddedFont>
      <p:font typeface="Poppins" charset="1" panose="00000500000000000000"/>
      <p:regular r:id="rId18"/>
    </p:embeddedFont>
    <p:embeddedFont>
      <p:font typeface="Open Sans Bold" charset="1" panose="020B08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gif"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grpSp>
        <p:nvGrpSpPr>
          <p:cNvPr name="Group 13" id="13"/>
          <p:cNvGrpSpPr/>
          <p:nvPr/>
        </p:nvGrpSpPr>
        <p:grpSpPr>
          <a:xfrm rot="0">
            <a:off x="-1089639" y="3894853"/>
            <a:ext cx="9629812" cy="1818800"/>
            <a:chOff x="0" y="0"/>
            <a:chExt cx="2109677" cy="398458"/>
          </a:xfrm>
        </p:grpSpPr>
        <p:sp>
          <p:nvSpPr>
            <p:cNvPr name="Freeform 14" id="14"/>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5" id="15"/>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76651" y="7962989"/>
            <a:ext cx="1581549" cy="158154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99890" y="830355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464880" y="6313813"/>
            <a:ext cx="5305145" cy="540160"/>
          </a:xfrm>
          <a:custGeom>
            <a:avLst/>
            <a:gdLst/>
            <a:ahLst/>
            <a:cxnLst/>
            <a:rect r="r" b="b" t="t" l="l"/>
            <a:pathLst>
              <a:path h="540160" w="5305145">
                <a:moveTo>
                  <a:pt x="0" y="0"/>
                </a:moveTo>
                <a:lnTo>
                  <a:pt x="5305145" y="0"/>
                </a:lnTo>
                <a:lnTo>
                  <a:pt x="5305145" y="540160"/>
                </a:lnTo>
                <a:lnTo>
                  <a:pt x="0" y="540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258200" y="6373736"/>
            <a:ext cx="420315" cy="420315"/>
          </a:xfrm>
          <a:custGeom>
            <a:avLst/>
            <a:gdLst/>
            <a:ahLst/>
            <a:cxnLst/>
            <a:rect r="r" b="b" t="t" l="l"/>
            <a:pathLst>
              <a:path h="420315" w="420315">
                <a:moveTo>
                  <a:pt x="0" y="0"/>
                </a:moveTo>
                <a:lnTo>
                  <a:pt x="420316" y="0"/>
                </a:lnTo>
                <a:lnTo>
                  <a:pt x="420316" y="420315"/>
                </a:lnTo>
                <a:lnTo>
                  <a:pt x="0" y="4203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699136" y="7673123"/>
            <a:ext cx="3487804" cy="2066926"/>
          </a:xfrm>
          <a:prstGeom prst="rect">
            <a:avLst/>
          </a:prstGeom>
        </p:spPr>
        <p:txBody>
          <a:bodyPr anchor="t" rtlCol="false" tIns="0" lIns="0" bIns="0" rIns="0">
            <a:spAutoFit/>
          </a:bodyPr>
          <a:lstStyle/>
          <a:p>
            <a:pPr algn="l">
              <a:lnSpc>
                <a:spcPts val="4199"/>
              </a:lnSpc>
            </a:pPr>
            <a:r>
              <a:rPr lang="en-US" sz="2999">
                <a:solidFill>
                  <a:srgbClr val="3428BA"/>
                </a:solidFill>
                <a:latin typeface="Canva Sans Bold"/>
              </a:rPr>
              <a:t>Canaria </a:t>
            </a:r>
            <a:r>
              <a:rPr lang="en-US" sz="2999">
                <a:solidFill>
                  <a:srgbClr val="3428BA"/>
                </a:solidFill>
                <a:latin typeface="Canva Sans"/>
              </a:rPr>
              <a:t>Kaira</a:t>
            </a:r>
          </a:p>
          <a:p>
            <a:pPr algn="l">
              <a:lnSpc>
                <a:spcPts val="4199"/>
              </a:lnSpc>
            </a:pPr>
            <a:r>
              <a:rPr lang="en-US" sz="2999">
                <a:solidFill>
                  <a:srgbClr val="3428BA"/>
                </a:solidFill>
                <a:latin typeface="Canva Sans Bold"/>
              </a:rPr>
              <a:t>Farez </a:t>
            </a:r>
            <a:r>
              <a:rPr lang="en-US" sz="2999">
                <a:solidFill>
                  <a:srgbClr val="3428BA"/>
                </a:solidFill>
                <a:latin typeface="Canva Sans"/>
              </a:rPr>
              <a:t>Lylia</a:t>
            </a:r>
          </a:p>
          <a:p>
            <a:pPr algn="l">
              <a:lnSpc>
                <a:spcPts val="4199"/>
              </a:lnSpc>
            </a:pPr>
            <a:r>
              <a:rPr lang="en-US" sz="2999">
                <a:solidFill>
                  <a:srgbClr val="3428BA"/>
                </a:solidFill>
                <a:latin typeface="Canva Sans Bold"/>
              </a:rPr>
              <a:t>Mahouche </a:t>
            </a:r>
            <a:r>
              <a:rPr lang="en-US" sz="2999">
                <a:solidFill>
                  <a:srgbClr val="3428BA"/>
                </a:solidFill>
                <a:latin typeface="Canva Sans"/>
              </a:rPr>
              <a:t>Tania</a:t>
            </a:r>
          </a:p>
          <a:p>
            <a:pPr algn="l">
              <a:lnSpc>
                <a:spcPts val="4199"/>
              </a:lnSpc>
              <a:spcBef>
                <a:spcPct val="0"/>
              </a:spcBef>
            </a:pPr>
            <a:r>
              <a:rPr lang="en-US" sz="2999">
                <a:solidFill>
                  <a:srgbClr val="3428BA"/>
                </a:solidFill>
                <a:latin typeface="Canva Sans Bold"/>
              </a:rPr>
              <a:t>Rollet </a:t>
            </a:r>
            <a:r>
              <a:rPr lang="en-US" sz="2999">
                <a:solidFill>
                  <a:srgbClr val="3428BA"/>
                </a:solidFill>
                <a:latin typeface="Canva Sans"/>
              </a:rPr>
              <a:t>Gabrielle</a:t>
            </a:r>
          </a:p>
        </p:txBody>
      </p:sp>
      <p:sp>
        <p:nvSpPr>
          <p:cNvPr name="TextBox 23" id="23"/>
          <p:cNvSpPr txBox="true"/>
          <p:nvPr/>
        </p:nvSpPr>
        <p:spPr>
          <a:xfrm rot="0">
            <a:off x="211136" y="229239"/>
            <a:ext cx="8463805" cy="3479801"/>
          </a:xfrm>
          <a:prstGeom prst="rect">
            <a:avLst/>
          </a:prstGeom>
        </p:spPr>
        <p:txBody>
          <a:bodyPr anchor="t" rtlCol="false" tIns="0" lIns="0" bIns="0" rIns="0">
            <a:spAutoFit/>
          </a:bodyPr>
          <a:lstStyle/>
          <a:p>
            <a:pPr algn="l">
              <a:lnSpc>
                <a:spcPts val="13999"/>
              </a:lnSpc>
              <a:spcBef>
                <a:spcPct val="0"/>
              </a:spcBef>
            </a:pPr>
            <a:r>
              <a:rPr lang="en-US" sz="9999">
                <a:solidFill>
                  <a:srgbClr val="3428BA"/>
                </a:solidFill>
                <a:latin typeface="Anton"/>
              </a:rPr>
              <a:t>APPLICATION DE SUIVI DE PROJETS </a:t>
            </a:r>
          </a:p>
        </p:txBody>
      </p:sp>
      <p:sp>
        <p:nvSpPr>
          <p:cNvPr name="TextBox 24" id="24"/>
          <p:cNvSpPr txBox="true"/>
          <p:nvPr/>
        </p:nvSpPr>
        <p:spPr>
          <a:xfrm rot="0">
            <a:off x="230657" y="3854928"/>
            <a:ext cx="6989220" cy="1708151"/>
          </a:xfrm>
          <a:prstGeom prst="rect">
            <a:avLst/>
          </a:prstGeom>
        </p:spPr>
        <p:txBody>
          <a:bodyPr anchor="t" rtlCol="false" tIns="0" lIns="0" bIns="0" rIns="0">
            <a:spAutoFit/>
          </a:bodyPr>
          <a:lstStyle/>
          <a:p>
            <a:pPr algn="l">
              <a:lnSpc>
                <a:spcPts val="13999"/>
              </a:lnSpc>
              <a:spcBef>
                <a:spcPct val="0"/>
              </a:spcBef>
            </a:pPr>
            <a:r>
              <a:rPr lang="en-US" sz="9999">
                <a:solidFill>
                  <a:srgbClr val="FFFFFF"/>
                </a:solidFill>
                <a:latin typeface="Anton"/>
              </a:rPr>
              <a:t>DE RECHERCHE</a:t>
            </a:r>
          </a:p>
        </p:txBody>
      </p:sp>
      <p:sp>
        <p:nvSpPr>
          <p:cNvPr name="TextBox 25" id="25"/>
          <p:cNvSpPr txBox="true"/>
          <p:nvPr/>
        </p:nvSpPr>
        <p:spPr>
          <a:xfrm rot="0">
            <a:off x="3249177" y="6398730"/>
            <a:ext cx="3520848" cy="341752"/>
          </a:xfrm>
          <a:prstGeom prst="rect">
            <a:avLst/>
          </a:prstGeom>
        </p:spPr>
        <p:txBody>
          <a:bodyPr anchor="t" rtlCol="false" tIns="0" lIns="0" bIns="0" rIns="0">
            <a:spAutoFit/>
          </a:bodyPr>
          <a:lstStyle/>
          <a:p>
            <a:pPr algn="l">
              <a:lnSpc>
                <a:spcPts val="2898"/>
              </a:lnSpc>
              <a:spcBef>
                <a:spcPct val="0"/>
              </a:spcBef>
            </a:pPr>
            <a:r>
              <a:rPr lang="en-US" sz="2070">
                <a:solidFill>
                  <a:srgbClr val="FFFFFF"/>
                </a:solidFill>
                <a:latin typeface="Canva Sans Bold"/>
              </a:rPr>
              <a:t>Projet API Django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4470356" y="2100618"/>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rPr>
              <a:t>INTRODUCTION</a:t>
            </a:r>
          </a:p>
        </p:txBody>
      </p:sp>
      <p:sp>
        <p:nvSpPr>
          <p:cNvPr name="TextBox 7" id="7"/>
          <p:cNvSpPr txBox="true"/>
          <p:nvPr/>
        </p:nvSpPr>
        <p:spPr>
          <a:xfrm rot="0">
            <a:off x="5831164" y="5723282"/>
            <a:ext cx="6935438" cy="2297051"/>
          </a:xfrm>
          <a:prstGeom prst="rect">
            <a:avLst/>
          </a:prstGeom>
        </p:spPr>
        <p:txBody>
          <a:bodyPr anchor="t" rtlCol="false" tIns="0" lIns="0" bIns="0" rIns="0">
            <a:spAutoFit/>
          </a:bodyPr>
          <a:lstStyle/>
          <a:p>
            <a:pPr algn="just">
              <a:lnSpc>
                <a:spcPts val="3065"/>
              </a:lnSpc>
              <a:spcBef>
                <a:spcPct val="0"/>
              </a:spcBef>
            </a:pPr>
            <a:r>
              <a:rPr lang="en-US" sz="2189">
                <a:solidFill>
                  <a:srgbClr val="000000"/>
                </a:solidFill>
                <a:latin typeface="Poppins"/>
              </a:rPr>
              <a:t>Le projet vise à développer une application de suivi de projets de recherche utilisant ramework web Python Django. L'application permettra de gérer efficacement les informations liées aux chercheurs, aux projets et aux publications associées.</a:t>
            </a:r>
          </a:p>
        </p:txBody>
      </p:sp>
      <p:sp>
        <p:nvSpPr>
          <p:cNvPr name="Freeform 8" id="8"/>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2410337"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rPr>
              <a:t>KEY </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2741896" y="537210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rPr>
              <a:t>FEATURES</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710437" y="5211634"/>
            <a:ext cx="7548863" cy="16097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Poppins"/>
              </a:rPr>
              <a:t>Authentification</a:t>
            </a:r>
          </a:p>
          <a:p>
            <a:pPr algn="l" marL="647700" indent="-323850" lvl="1">
              <a:lnSpc>
                <a:spcPts val="4200"/>
              </a:lnSpc>
              <a:buFont typeface="Arial"/>
              <a:buChar char="•"/>
            </a:pPr>
            <a:r>
              <a:rPr lang="en-US" sz="3000">
                <a:solidFill>
                  <a:srgbClr val="000000"/>
                </a:solidFill>
                <a:latin typeface="Poppins"/>
              </a:rPr>
              <a:t>Dashboard avec graphiques</a:t>
            </a:r>
          </a:p>
          <a:p>
            <a:pPr algn="l" marL="647700" indent="-323850" lvl="1">
              <a:lnSpc>
                <a:spcPts val="4200"/>
              </a:lnSpc>
              <a:buFont typeface="Arial"/>
              <a:buChar char="•"/>
            </a:pPr>
            <a:r>
              <a:rPr lang="en-US" sz="3000">
                <a:solidFill>
                  <a:srgbClr val="000000"/>
                </a:solidFill>
                <a:latin typeface="Poppins"/>
              </a:rPr>
              <a:t>Exportation de données en CSV</a:t>
            </a:r>
          </a:p>
        </p:txBody>
      </p:sp>
      <p:pic>
        <p:nvPicPr>
          <p:cNvPr name="Picture 13" id="13"/>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4" id="14"/>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TextBox 7" id="7"/>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rPr>
              <a:t>ARCHITECTURE</a:t>
            </a:r>
          </a:p>
        </p:txBody>
      </p:sp>
      <p:sp>
        <p:nvSpPr>
          <p:cNvPr name="TextBox 8" id="8"/>
          <p:cNvSpPr txBox="true"/>
          <p:nvPr/>
        </p:nvSpPr>
        <p:spPr>
          <a:xfrm rot="0">
            <a:off x="10086934" y="3747530"/>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rPr>
              <a:t>TECHNIQUES</a:t>
            </a:r>
          </a:p>
        </p:txBody>
      </p:sp>
      <p:sp>
        <p:nvSpPr>
          <p:cNvPr name="TextBox 9" id="9"/>
          <p:cNvSpPr txBox="true"/>
          <p:nvPr/>
        </p:nvSpPr>
        <p:spPr>
          <a:xfrm rot="0">
            <a:off x="10086934" y="5258115"/>
            <a:ext cx="6793161" cy="4583051"/>
          </a:xfrm>
          <a:prstGeom prst="rect">
            <a:avLst/>
          </a:prstGeom>
        </p:spPr>
        <p:txBody>
          <a:bodyPr anchor="t" rtlCol="false" tIns="0" lIns="0" bIns="0" rIns="0">
            <a:spAutoFit/>
          </a:bodyPr>
          <a:lstStyle/>
          <a:p>
            <a:pPr algn="l">
              <a:lnSpc>
                <a:spcPts val="3065"/>
              </a:lnSpc>
            </a:pPr>
            <a:r>
              <a:rPr lang="en-US" sz="2189">
                <a:solidFill>
                  <a:srgbClr val="000000"/>
                </a:solidFill>
                <a:latin typeface="Poppins"/>
              </a:rPr>
              <a:t>       </a:t>
            </a:r>
            <a:r>
              <a:rPr lang="en-US" sz="2189" u="sng">
                <a:solidFill>
                  <a:srgbClr val="000000"/>
                </a:solidFill>
                <a:latin typeface="Poppins"/>
              </a:rPr>
              <a:t>Backend</a:t>
            </a:r>
          </a:p>
          <a:p>
            <a:pPr algn="l" marL="472806" indent="-236403" lvl="1">
              <a:lnSpc>
                <a:spcPts val="3065"/>
              </a:lnSpc>
              <a:buFont typeface="Arial"/>
              <a:buChar char="•"/>
            </a:pPr>
            <a:r>
              <a:rPr lang="en-US" sz="2189">
                <a:solidFill>
                  <a:srgbClr val="000000"/>
                </a:solidFill>
                <a:latin typeface="Poppins"/>
              </a:rPr>
              <a:t>F</a:t>
            </a:r>
            <a:r>
              <a:rPr lang="en-US" sz="2189">
                <a:solidFill>
                  <a:srgbClr val="000000"/>
                </a:solidFill>
                <a:latin typeface="Poppins"/>
              </a:rPr>
              <a:t>ramework: Django et DRF</a:t>
            </a:r>
          </a:p>
          <a:p>
            <a:pPr algn="l" marL="472806" indent="-236403" lvl="1">
              <a:lnSpc>
                <a:spcPts val="3065"/>
              </a:lnSpc>
              <a:buFont typeface="Arial"/>
              <a:buChar char="•"/>
            </a:pPr>
            <a:r>
              <a:rPr lang="en-US" sz="2189">
                <a:solidFill>
                  <a:srgbClr val="000000"/>
                </a:solidFill>
                <a:latin typeface="Poppins"/>
              </a:rPr>
              <a:t>Base de données: SQLite (modifiable selon les besoins)</a:t>
            </a:r>
          </a:p>
          <a:p>
            <a:pPr algn="l" marL="472806" indent="-236403" lvl="1">
              <a:lnSpc>
                <a:spcPts val="3065"/>
              </a:lnSpc>
              <a:buFont typeface="Arial"/>
              <a:buChar char="•"/>
            </a:pPr>
            <a:r>
              <a:rPr lang="en-US" sz="2189">
                <a:solidFill>
                  <a:srgbClr val="000000"/>
                </a:solidFill>
                <a:latin typeface="Poppins"/>
              </a:rPr>
              <a:t>API: Expose des endpoints RESTful pour gérer les données des chercheurs, projets et publications.</a:t>
            </a:r>
          </a:p>
          <a:p>
            <a:pPr algn="l">
              <a:lnSpc>
                <a:spcPts val="3065"/>
              </a:lnSpc>
            </a:pPr>
            <a:r>
              <a:rPr lang="en-US" sz="2189">
                <a:solidFill>
                  <a:srgbClr val="000000"/>
                </a:solidFill>
                <a:latin typeface="Poppins"/>
              </a:rPr>
              <a:t>       </a:t>
            </a:r>
            <a:r>
              <a:rPr lang="en-US" sz="2189" u="sng">
                <a:solidFill>
                  <a:srgbClr val="000000"/>
                </a:solidFill>
                <a:latin typeface="Poppins"/>
              </a:rPr>
              <a:t>Frontend</a:t>
            </a:r>
          </a:p>
          <a:p>
            <a:pPr algn="l" marL="472806" indent="-236403" lvl="1">
              <a:lnSpc>
                <a:spcPts val="3065"/>
              </a:lnSpc>
              <a:buFont typeface="Arial"/>
              <a:buChar char="•"/>
            </a:pPr>
            <a:r>
              <a:rPr lang="en-US" sz="2189">
                <a:solidFill>
                  <a:srgbClr val="000000"/>
                </a:solidFill>
                <a:latin typeface="Poppins"/>
              </a:rPr>
              <a:t>Utilisation de React pour une interface utilisateur moderne et réactive.</a:t>
            </a:r>
          </a:p>
          <a:p>
            <a:pPr algn="l" marL="472806" indent="-236403" lvl="1">
              <a:lnSpc>
                <a:spcPts val="3065"/>
              </a:lnSpc>
              <a:spcBef>
                <a:spcPct val="0"/>
              </a:spcBef>
              <a:buFont typeface="Arial"/>
              <a:buChar char="•"/>
            </a:pPr>
            <a:r>
              <a:rPr lang="en-US" sz="2189">
                <a:solidFill>
                  <a:srgbClr val="000000"/>
                </a:solidFill>
                <a:latin typeface="Poppins"/>
              </a:rPr>
              <a:t>Bootstrap pour la rapidité de développement</a:t>
            </a:r>
          </a:p>
          <a:p>
            <a:pPr algn="l">
              <a:lnSpc>
                <a:spcPts val="306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79000"/>
          </a:blip>
          <a:srcRect l="0" t="0" r="0" b="0"/>
          <a:stretch>
            <a:fillRect/>
          </a:stretch>
        </p:blipFill>
        <p:spPr>
          <a:xfrm flipH="false" flipV="false" rot="0">
            <a:off x="1232711" y="482018"/>
            <a:ext cx="7287857" cy="2441432"/>
          </a:xfrm>
          <a:prstGeom prst="rect">
            <a:avLst/>
          </a:prstGeom>
        </p:spPr>
      </p:pic>
      <p:sp>
        <p:nvSpPr>
          <p:cNvPr name="AutoShape 4" id="4"/>
          <p:cNvSpPr/>
          <p:nvPr/>
        </p:nvSpPr>
        <p:spPr>
          <a:xfrm>
            <a:off x="8778064" y="360905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5" id="5"/>
          <p:cNvGrpSpPr/>
          <p:nvPr/>
        </p:nvGrpSpPr>
        <p:grpSpPr>
          <a:xfrm rot="0">
            <a:off x="14268488" y="-276452"/>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382286" y="1247365"/>
            <a:ext cx="5435815" cy="5805239"/>
          </a:xfrm>
          <a:custGeom>
            <a:avLst/>
            <a:gdLst/>
            <a:ahLst/>
            <a:cxnLst/>
            <a:rect r="r" b="b" t="t" l="l"/>
            <a:pathLst>
              <a:path h="5805239" w="5435815">
                <a:moveTo>
                  <a:pt x="0" y="0"/>
                </a:moveTo>
                <a:lnTo>
                  <a:pt x="5435814" y="0"/>
                </a:lnTo>
                <a:lnTo>
                  <a:pt x="5435814" y="5805239"/>
                </a:lnTo>
                <a:lnTo>
                  <a:pt x="0" y="5805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49169" y="669127"/>
            <a:ext cx="9666363" cy="2925219"/>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rPr>
              <a:t>EXPORTATION DES DONNÉES EN CSV</a:t>
            </a:r>
          </a:p>
        </p:txBody>
      </p:sp>
      <p:sp>
        <p:nvSpPr>
          <p:cNvPr name="TextBox 10" id="10"/>
          <p:cNvSpPr txBox="true"/>
          <p:nvPr/>
        </p:nvSpPr>
        <p:spPr>
          <a:xfrm rot="0">
            <a:off x="500964" y="5744513"/>
            <a:ext cx="8751350" cy="21431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Poppins"/>
              </a:rPr>
              <a:t>Utilisation du module “csv” de python</a:t>
            </a:r>
          </a:p>
          <a:p>
            <a:pPr algn="l" marL="647700" indent="-323850" lvl="1">
              <a:lnSpc>
                <a:spcPts val="4200"/>
              </a:lnSpc>
              <a:buFont typeface="Arial"/>
              <a:buChar char="•"/>
            </a:pPr>
            <a:r>
              <a:rPr lang="en-US" sz="3000">
                <a:solidFill>
                  <a:srgbClr val="000000"/>
                </a:solidFill>
                <a:latin typeface="Poppins"/>
              </a:rPr>
              <a:t>Ajout de nouvelles vues dans views.py</a:t>
            </a:r>
          </a:p>
          <a:p>
            <a:pPr algn="l" marL="647700" indent="-323850" lvl="1">
              <a:lnSpc>
                <a:spcPts val="4200"/>
              </a:lnSpc>
              <a:buFont typeface="Arial"/>
              <a:buChar char="•"/>
            </a:pPr>
            <a:r>
              <a:rPr lang="en-US" sz="3000">
                <a:solidFill>
                  <a:srgbClr val="000000"/>
                </a:solidFill>
                <a:latin typeface="Poppins"/>
              </a:rPr>
              <a:t>Ajout de nouvelles routes dans urls.py </a:t>
            </a:r>
          </a:p>
          <a:p>
            <a:pPr algn="l" marL="647700" indent="-323850" lvl="1">
              <a:lnSpc>
                <a:spcPts val="4200"/>
              </a:lnSpc>
              <a:buFont typeface="Arial"/>
              <a:buChar char="•"/>
            </a:pPr>
            <a:r>
              <a:rPr lang="en-US" sz="3000">
                <a:solidFill>
                  <a:srgbClr val="000000"/>
                </a:solidFill>
                <a:latin typeface="Poppins"/>
              </a:rPr>
              <a:t>Nouveau composant React “ExportButton”</a:t>
            </a:r>
          </a:p>
        </p:txBody>
      </p:sp>
      <p:sp>
        <p:nvSpPr>
          <p:cNvPr name="TextBox 11" id="11"/>
          <p:cNvSpPr txBox="true"/>
          <p:nvPr/>
        </p:nvSpPr>
        <p:spPr>
          <a:xfrm rot="0">
            <a:off x="371542" y="3896030"/>
            <a:ext cx="10555279" cy="905508"/>
          </a:xfrm>
          <a:prstGeom prst="rect">
            <a:avLst/>
          </a:prstGeom>
        </p:spPr>
        <p:txBody>
          <a:bodyPr anchor="t" rtlCol="false" tIns="0" lIns="0" bIns="0" rIns="0">
            <a:spAutoFit/>
          </a:bodyPr>
          <a:lstStyle/>
          <a:p>
            <a:pPr algn="ctr">
              <a:lnSpc>
                <a:spcPts val="3640"/>
              </a:lnSpc>
            </a:pPr>
            <a:r>
              <a:rPr lang="en-US" sz="2600">
                <a:solidFill>
                  <a:srgbClr val="000000"/>
                </a:solidFill>
                <a:latin typeface="Open Sans Bold"/>
              </a:rPr>
              <a:t>Permettre aux utilisateurs de facilement exporter les données des chercheurs, projets et publications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5183834"/>
            <a:chOff x="0" y="0"/>
            <a:chExt cx="5302669" cy="1235582"/>
          </a:xfrm>
        </p:grpSpPr>
        <p:sp>
          <p:nvSpPr>
            <p:cNvPr name="Freeform 3" id="3"/>
            <p:cNvSpPr/>
            <p:nvPr/>
          </p:nvSpPr>
          <p:spPr>
            <a:xfrm flipH="false" flipV="false" rot="0">
              <a:off x="0" y="0"/>
              <a:ext cx="5302669" cy="1235582"/>
            </a:xfrm>
            <a:custGeom>
              <a:avLst/>
              <a:gdLst/>
              <a:ahLst/>
              <a:cxnLst/>
              <a:rect r="r" b="b" t="t" l="l"/>
              <a:pathLst>
                <a:path h="1235582" w="5302669">
                  <a:moveTo>
                    <a:pt x="0" y="0"/>
                  </a:moveTo>
                  <a:lnTo>
                    <a:pt x="5302669" y="0"/>
                  </a:lnTo>
                  <a:lnTo>
                    <a:pt x="5302669" y="1235582"/>
                  </a:lnTo>
                  <a:lnTo>
                    <a:pt x="0" y="1235582"/>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127368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10818" y="2100618"/>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rPr>
              <a:t>AUTHENTIFICATION</a:t>
            </a:r>
          </a:p>
        </p:txBody>
      </p:sp>
      <p:sp>
        <p:nvSpPr>
          <p:cNvPr name="TextBox 10" id="10"/>
          <p:cNvSpPr txBox="true"/>
          <p:nvPr/>
        </p:nvSpPr>
        <p:spPr>
          <a:xfrm rot="0">
            <a:off x="4288326" y="4772466"/>
            <a:ext cx="11443980" cy="4169509"/>
          </a:xfrm>
          <a:prstGeom prst="rect">
            <a:avLst/>
          </a:prstGeom>
        </p:spPr>
        <p:txBody>
          <a:bodyPr anchor="t" rtlCol="false" tIns="0" lIns="0" bIns="0" rIns="0">
            <a:spAutoFit/>
          </a:bodyPr>
          <a:lstStyle/>
          <a:p>
            <a:pPr algn="just">
              <a:lnSpc>
                <a:spcPts val="3707"/>
              </a:lnSpc>
            </a:pPr>
            <a:r>
              <a:rPr lang="en-US" sz="2648">
                <a:solidFill>
                  <a:srgbClr val="FFFFFF"/>
                </a:solidFill>
                <a:latin typeface="Canva Sans Bold"/>
              </a:rPr>
              <a:t>Authentification  : JWT (JSON Web Token) </a:t>
            </a:r>
          </a:p>
          <a:p>
            <a:pPr algn="just">
              <a:lnSpc>
                <a:spcPts val="3707"/>
              </a:lnSpc>
            </a:pPr>
          </a:p>
          <a:p>
            <a:pPr algn="just">
              <a:lnSpc>
                <a:spcPts val="3707"/>
              </a:lnSpc>
            </a:pPr>
            <a:r>
              <a:rPr lang="en-US" sz="2648">
                <a:solidFill>
                  <a:srgbClr val="FFFFFF"/>
                </a:solidFill>
                <a:latin typeface="Canva Sans Bold"/>
              </a:rPr>
              <a:t>Implémentation : djangorestframework_simplejwt</a:t>
            </a:r>
          </a:p>
          <a:p>
            <a:pPr algn="just">
              <a:lnSpc>
                <a:spcPts val="3707"/>
              </a:lnSpc>
            </a:pPr>
          </a:p>
          <a:p>
            <a:pPr algn="just">
              <a:lnSpc>
                <a:spcPts val="3707"/>
              </a:lnSpc>
            </a:pPr>
            <a:r>
              <a:rPr lang="en-US" sz="2648">
                <a:solidFill>
                  <a:srgbClr val="FFFFFF"/>
                </a:solidFill>
                <a:latin typeface="Canva Sans Bold"/>
              </a:rPr>
              <a:t>Fonctionnement : </a:t>
            </a:r>
          </a:p>
          <a:p>
            <a:pPr algn="just" marL="0" indent="0" lvl="0">
              <a:lnSpc>
                <a:spcPts val="3707"/>
              </a:lnSpc>
              <a:spcBef>
                <a:spcPct val="0"/>
              </a:spcBef>
            </a:pPr>
            <a:r>
              <a:rPr lang="en-US" sz="2648">
                <a:solidFill>
                  <a:srgbClr val="FFFFFF"/>
                </a:solidFill>
                <a:latin typeface="Canva Sans Bold"/>
              </a:rPr>
              <a:t>L'authentification JWT (JSON Web Token) permet de sécuriser les échanges entre un client et un serveur en générant des jetons signés qui authentifient les utilisateurs sans nécessiter de sessions côté serveur.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3485946"/>
            <a:ext cx="10827637" cy="1855220"/>
            <a:chOff x="0" y="0"/>
            <a:chExt cx="2580798" cy="442197"/>
          </a:xfrm>
        </p:grpSpPr>
        <p:sp>
          <p:nvSpPr>
            <p:cNvPr name="Freeform 4" id="4"/>
            <p:cNvSpPr/>
            <p:nvPr/>
          </p:nvSpPr>
          <p:spPr>
            <a:xfrm flipH="false" flipV="false" rot="0">
              <a:off x="0" y="0"/>
              <a:ext cx="2580798" cy="442197"/>
            </a:xfrm>
            <a:custGeom>
              <a:avLst/>
              <a:gdLst/>
              <a:ahLst/>
              <a:cxnLst/>
              <a:rect r="r" b="b" t="t" l="l"/>
              <a:pathLst>
                <a:path h="442197" w="2580798">
                  <a:moveTo>
                    <a:pt x="0" y="0"/>
                  </a:moveTo>
                  <a:lnTo>
                    <a:pt x="2580798" y="0"/>
                  </a:lnTo>
                  <a:lnTo>
                    <a:pt x="2580798" y="442197"/>
                  </a:lnTo>
                  <a:lnTo>
                    <a:pt x="0" y="442197"/>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48029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674746" y="1363618"/>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pic>
        <p:nvPicPr>
          <p:cNvPr name="Picture 7" id="7"/>
          <p:cNvPicPr>
            <a:picLocks noChangeAspect="true"/>
          </p:cNvPicPr>
          <p:nvPr/>
        </p:nvPicPr>
        <p:blipFill>
          <a:blip r:embed="rId4"/>
          <a:srcRect l="0" t="0" r="0" b="0"/>
          <a:stretch>
            <a:fillRect/>
          </a:stretch>
        </p:blipFill>
        <p:spPr>
          <a:xfrm flipH="false" flipV="false" rot="0">
            <a:off x="9753312" y="2516233"/>
            <a:ext cx="7640639" cy="5959699"/>
          </a:xfrm>
          <a:prstGeom prst="rect">
            <a:avLst/>
          </a:prstGeom>
        </p:spPr>
      </p:pic>
      <p:sp>
        <p:nvSpPr>
          <p:cNvPr name="TextBox 8" id="8"/>
          <p:cNvSpPr txBox="true"/>
          <p:nvPr/>
        </p:nvSpPr>
        <p:spPr>
          <a:xfrm rot="0">
            <a:off x="2741896" y="1972570"/>
            <a:ext cx="6740829" cy="1578995"/>
          </a:xfrm>
          <a:prstGeom prst="rect">
            <a:avLst/>
          </a:prstGeom>
        </p:spPr>
        <p:txBody>
          <a:bodyPr anchor="t" rtlCol="false" tIns="0" lIns="0" bIns="0" rIns="0">
            <a:spAutoFit/>
          </a:bodyPr>
          <a:lstStyle/>
          <a:p>
            <a:pPr algn="l">
              <a:lnSpc>
                <a:spcPts val="11870"/>
              </a:lnSpc>
            </a:pPr>
            <a:r>
              <a:rPr lang="en-US" sz="11752">
                <a:solidFill>
                  <a:srgbClr val="3428BA"/>
                </a:solidFill>
                <a:latin typeface="Anton"/>
              </a:rPr>
              <a:t>DASHBOARD</a:t>
            </a:r>
          </a:p>
        </p:txBody>
      </p:sp>
      <p:sp>
        <p:nvSpPr>
          <p:cNvPr name="TextBox 9" id="9"/>
          <p:cNvSpPr txBox="true"/>
          <p:nvPr/>
        </p:nvSpPr>
        <p:spPr>
          <a:xfrm rot="0">
            <a:off x="2741896" y="3762171"/>
            <a:ext cx="6524717" cy="1578995"/>
          </a:xfrm>
          <a:prstGeom prst="rect">
            <a:avLst/>
          </a:prstGeom>
        </p:spPr>
        <p:txBody>
          <a:bodyPr anchor="t" rtlCol="false" tIns="0" lIns="0" bIns="0" rIns="0">
            <a:spAutoFit/>
          </a:bodyPr>
          <a:lstStyle/>
          <a:p>
            <a:pPr algn="l">
              <a:lnSpc>
                <a:spcPts val="11870"/>
              </a:lnSpc>
            </a:pPr>
            <a:r>
              <a:rPr lang="en-US" sz="11752">
                <a:solidFill>
                  <a:srgbClr val="FFFFFF"/>
                </a:solidFill>
                <a:latin typeface="Anton"/>
              </a:rPr>
              <a:t>CHARTJS</a:t>
            </a:r>
          </a:p>
        </p:txBody>
      </p:sp>
      <p:sp>
        <p:nvSpPr>
          <p:cNvPr name="TextBox 10" id="10"/>
          <p:cNvSpPr txBox="true"/>
          <p:nvPr/>
        </p:nvSpPr>
        <p:spPr>
          <a:xfrm rot="0">
            <a:off x="2704479" y="5844993"/>
            <a:ext cx="6254794" cy="3059051"/>
          </a:xfrm>
          <a:prstGeom prst="rect">
            <a:avLst/>
          </a:prstGeom>
        </p:spPr>
        <p:txBody>
          <a:bodyPr anchor="t" rtlCol="false" tIns="0" lIns="0" bIns="0" rIns="0">
            <a:spAutoFit/>
          </a:bodyPr>
          <a:lstStyle/>
          <a:p>
            <a:pPr algn="l" marL="472806" indent="-236403" lvl="1">
              <a:lnSpc>
                <a:spcPts val="3065"/>
              </a:lnSpc>
              <a:buFont typeface="Arial"/>
              <a:buChar char="•"/>
            </a:pPr>
            <a:r>
              <a:rPr lang="en-US" sz="2189">
                <a:solidFill>
                  <a:srgbClr val="000000"/>
                </a:solidFill>
                <a:latin typeface="Poppins"/>
              </a:rPr>
              <a:t>Une bibliothèque JS simple et flexible</a:t>
            </a:r>
          </a:p>
          <a:p>
            <a:pPr algn="l" marL="472806" indent="-236403" lvl="1">
              <a:lnSpc>
                <a:spcPts val="3065"/>
              </a:lnSpc>
              <a:buFont typeface="Arial"/>
              <a:buChar char="•"/>
            </a:pPr>
            <a:r>
              <a:rPr lang="en-US" sz="2189">
                <a:solidFill>
                  <a:srgbClr val="000000"/>
                </a:solidFill>
                <a:latin typeface="Poppins"/>
              </a:rPr>
              <a:t>Creation Dashboard contenant des composants:</a:t>
            </a:r>
          </a:p>
          <a:p>
            <a:pPr algn="l" marL="945613" indent="-315204" lvl="2">
              <a:lnSpc>
                <a:spcPts val="3065"/>
              </a:lnSpc>
              <a:buFont typeface="Arial"/>
              <a:buChar char="⚬"/>
            </a:pPr>
            <a:r>
              <a:rPr lang="en-US" sz="2189">
                <a:solidFill>
                  <a:srgbClr val="000000"/>
                </a:solidFill>
                <a:latin typeface="Poppins"/>
              </a:rPr>
              <a:t>TimeGraphe</a:t>
            </a:r>
          </a:p>
          <a:p>
            <a:pPr algn="l" marL="945613" indent="-315204" lvl="2">
              <a:lnSpc>
                <a:spcPts val="3065"/>
              </a:lnSpc>
              <a:buFont typeface="Arial"/>
              <a:buChar char="⚬"/>
            </a:pPr>
            <a:r>
              <a:rPr lang="en-US" sz="2189">
                <a:solidFill>
                  <a:srgbClr val="000000"/>
                </a:solidFill>
                <a:latin typeface="Poppins"/>
              </a:rPr>
              <a:t>ChercheurGraph</a:t>
            </a:r>
          </a:p>
          <a:p>
            <a:pPr algn="l" marL="945613" indent="-315204" lvl="2">
              <a:lnSpc>
                <a:spcPts val="3065"/>
              </a:lnSpc>
              <a:buFont typeface="Arial"/>
              <a:buChar char="⚬"/>
            </a:pPr>
            <a:r>
              <a:rPr lang="en-US" sz="2189">
                <a:solidFill>
                  <a:srgbClr val="000000"/>
                </a:solidFill>
                <a:latin typeface="Poppins"/>
              </a:rPr>
              <a:t>Histogramme</a:t>
            </a:r>
          </a:p>
          <a:p>
            <a:pPr algn="l" marL="472806" indent="-236403" lvl="1">
              <a:lnSpc>
                <a:spcPts val="3065"/>
              </a:lnSpc>
              <a:spcBef>
                <a:spcPct val="0"/>
              </a:spcBef>
              <a:buFont typeface="Arial"/>
              <a:buChar char="•"/>
            </a:pPr>
            <a:r>
              <a:rPr lang="en-US" sz="2189">
                <a:solidFill>
                  <a:srgbClr val="000000"/>
                </a:solidFill>
                <a:latin typeface="Poppins"/>
              </a:rPr>
              <a:t>pour l’installation: npm install chart.js react-chartjs-2</a:t>
            </a:r>
          </a:p>
        </p:txBody>
      </p:sp>
      <p:sp>
        <p:nvSpPr>
          <p:cNvPr name="TextBox 11" id="11"/>
          <p:cNvSpPr txBox="true"/>
          <p:nvPr/>
        </p:nvSpPr>
        <p:spPr>
          <a:xfrm rot="0">
            <a:off x="915854" y="3152783"/>
            <a:ext cx="1826042" cy="930914"/>
          </a:xfrm>
          <a:prstGeom prst="rect">
            <a:avLst/>
          </a:prstGeom>
        </p:spPr>
        <p:txBody>
          <a:bodyPr anchor="t" rtlCol="false" tIns="0" lIns="0" bIns="0" rIns="0">
            <a:spAutoFit/>
          </a:bodyPr>
          <a:lstStyle/>
          <a:p>
            <a:pPr algn="l">
              <a:lnSpc>
                <a:spcPts val="7070"/>
              </a:lnSpc>
            </a:pPr>
            <a:r>
              <a:rPr lang="en-US" sz="7000">
                <a:solidFill>
                  <a:srgbClr val="FFFFFF"/>
                </a:solidFill>
                <a:latin typeface="Anton"/>
              </a:rPr>
              <a:t>avec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59449" y="4021306"/>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rPr>
              <a:t>DEMONSTRATION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769778"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rPr>
              <a:t>MERCI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DAGJX80fT1w</dc:identifier>
  <dcterms:modified xsi:type="dcterms:W3CDTF">2011-08-01T06:04:30Z</dcterms:modified>
  <cp:revision>1</cp:revision>
  <dc:title>Projet API Django</dc:title>
</cp:coreProperties>
</file>